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6" r:id="rId9"/>
    <p:sldId id="263" r:id="rId10"/>
    <p:sldId id="267" r:id="rId11"/>
    <p:sldId id="264" r:id="rId12"/>
    <p:sldId id="265" r:id="rId13"/>
    <p:sldId id="268" r:id="rId14"/>
  </p:sldIdLst>
  <p:sldSz cx="14630400" cy="8229600"/>
  <p:notesSz cx="8229600" cy="14630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Instrument Sans Medium" panose="020B0604020202020204" charset="0"/>
      <p:regular r:id="rId24"/>
    </p:embeddedFont>
    <p:embeddedFont>
      <p:font typeface="Instrument Sans Semi Bold" panose="020B0604020202020204" charset="0"/>
      <p:regular r:id="rId25"/>
    </p:embeddedFont>
    <p:embeddedFont>
      <p:font typeface="SF Pro Display" panose="00000900000000000000" pitchFamily="50" charset="0"/>
      <p:bold r:id="rId2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FF5"/>
    <a:srgbClr val="2C2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svg>
</file>

<file path=ppt/media/image37.png>
</file>

<file path=ppt/media/image38.svg>
</file>

<file path=ppt/media/image4.png>
</file>

<file path=ppt/media/image5.svg>
</file>

<file path=ppt/media/image6.svg>
</file>

<file path=ppt/media/image7.sv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122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3374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72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909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3.png"/><Relationship Id="rId7" Type="http://schemas.openxmlformats.org/officeDocument/2006/relationships/image" Target="../media/image36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5.svg"/><Relationship Id="rId5" Type="http://schemas.openxmlformats.org/officeDocument/2006/relationships/image" Target="../media/image4.png"/><Relationship Id="rId4" Type="http://schemas.openxmlformats.org/officeDocument/2006/relationships/image" Target="../media/image34.png"/><Relationship Id="rId9" Type="http://schemas.openxmlformats.org/officeDocument/2006/relationships/image" Target="../media/image38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sv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906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SF Pro Display" panose="00000900000000000000" pitchFamily="50" charset="0"/>
                <a:ea typeface="SF Pro Display" panose="00000900000000000000" pitchFamily="50" charset="0"/>
                <a:cs typeface="Instrument Sans Semi Bold" pitchFamily="34" charset="-120"/>
              </a:rPr>
              <a:t>«Разработка </a:t>
            </a:r>
            <a:r>
              <a:rPr lang="en-US" sz="4450" dirty="0" err="1">
                <a:solidFill>
                  <a:srgbClr val="CBCCCE"/>
                </a:solidFill>
                <a:latin typeface="SF Pro Display" panose="00000900000000000000" pitchFamily="50" charset="0"/>
                <a:ea typeface="SF Pro Display" panose="00000900000000000000" pitchFamily="50" charset="0"/>
                <a:cs typeface="Instrument Sans Semi Bold" pitchFamily="34" charset="-120"/>
              </a:rPr>
              <a:t>мобильного</a:t>
            </a:r>
            <a:r>
              <a:rPr lang="en-US" sz="4450" dirty="0">
                <a:solidFill>
                  <a:srgbClr val="CBCCCE"/>
                </a:solidFill>
                <a:latin typeface="SF Pro Display" panose="00000900000000000000" pitchFamily="50" charset="0"/>
                <a:ea typeface="SF Pro Display" panose="00000900000000000000" pitchFamily="50" charset="0"/>
                <a:cs typeface="Instrument Sans Semi Bold" pitchFamily="34" charset="-120"/>
              </a:rPr>
              <a:t> </a:t>
            </a:r>
            <a:r>
              <a:rPr lang="ru-RU" sz="4450" dirty="0">
                <a:solidFill>
                  <a:srgbClr val="CBCCCE"/>
                </a:solidFill>
                <a:latin typeface="SF Pro Display" panose="00000900000000000000" pitchFamily="50" charset="0"/>
                <a:ea typeface="SF Pro Display" panose="00000900000000000000" pitchFamily="50" charset="0"/>
                <a:cs typeface="Instrument Sans Semi Bold" pitchFamily="34" charset="-120"/>
              </a:rPr>
              <a:t>	</a:t>
            </a:r>
            <a:r>
              <a:rPr lang="en-US" sz="4450" dirty="0" err="1">
                <a:solidFill>
                  <a:srgbClr val="CBCCCE"/>
                </a:solidFill>
                <a:latin typeface="SF Pro Display" panose="00000900000000000000" pitchFamily="50" charset="0"/>
                <a:ea typeface="SF Pro Display" panose="00000900000000000000" pitchFamily="50" charset="0"/>
                <a:cs typeface="Instrument Sans Semi Bold" pitchFamily="34" charset="-120"/>
              </a:rPr>
              <a:t>приложения</a:t>
            </a:r>
            <a:r>
              <a:rPr lang="en-US" sz="4450" dirty="0">
                <a:solidFill>
                  <a:srgbClr val="CBCCCE"/>
                </a:solidFill>
                <a:latin typeface="SF Pro Display" panose="00000900000000000000" pitchFamily="50" charset="0"/>
                <a:ea typeface="SF Pro Display" panose="00000900000000000000" pitchFamily="50" charset="0"/>
                <a:cs typeface="Instrument Sans Semi Bold" pitchFamily="34" charset="-120"/>
              </a:rPr>
              <a:t> </a:t>
            </a:r>
            <a:r>
              <a:rPr lang="en-US" sz="4450" dirty="0" err="1">
                <a:solidFill>
                  <a:srgbClr val="CBCCCE"/>
                </a:solidFill>
                <a:latin typeface="SF Pro Display" panose="00000900000000000000" pitchFamily="50" charset="0"/>
                <a:ea typeface="SF Pro Display" panose="00000900000000000000" pitchFamily="50" charset="0"/>
                <a:cs typeface="Instrument Sans Semi Bold" pitchFamily="34" charset="-120"/>
              </a:rPr>
              <a:t>Matule</a:t>
            </a:r>
            <a:r>
              <a:rPr lang="en-US" sz="4450" dirty="0">
                <a:solidFill>
                  <a:srgbClr val="CBCCCE"/>
                </a:solidFill>
                <a:latin typeface="SF Pro Display" panose="00000900000000000000" pitchFamily="50" charset="0"/>
                <a:ea typeface="SF Pro Display" panose="00000900000000000000" pitchFamily="50" charset="0"/>
                <a:cs typeface="Instrument Sans Semi Bold" pitchFamily="34" charset="-120"/>
              </a:rPr>
              <a:t>»</a:t>
            </a:r>
            <a:endParaRPr lang="en-US" sz="4450" dirty="0">
              <a:latin typeface="SF Pro Display" panose="00000900000000000000" pitchFamily="50" charset="0"/>
              <a:ea typeface="SF Pro Display" panose="00000900000000000000" pitchFamily="50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31159" y="90904"/>
            <a:ext cx="7765733" cy="9846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Экраны Приложения: Основная Функциональность (Спринт 4)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231158" y="1180505"/>
            <a:ext cx="7765733" cy="882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Четвертый спринт был посвящен разработке ключевых экранов приложения, обеспечивающих основной пользовательский опыт, от просмотра товаров до создания проектов.</a:t>
            </a:r>
            <a:endParaRPr lang="en-US" sz="155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AEC0762-1D68-4773-B9AB-7E10722ADC6A}"/>
              </a:ext>
            </a:extLst>
          </p:cNvPr>
          <p:cNvSpPr/>
          <p:nvPr/>
        </p:nvSpPr>
        <p:spPr>
          <a:xfrm>
            <a:off x="12603637" y="7590116"/>
            <a:ext cx="2026763" cy="554643"/>
          </a:xfrm>
          <a:prstGeom prst="rect">
            <a:avLst/>
          </a:prstGeom>
          <a:solidFill>
            <a:srgbClr val="2C2B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14F84FE9-A524-4CD5-BDFD-3B570FAC43CC}"/>
              </a:ext>
            </a:extLst>
          </p:cNvPr>
          <p:cNvSpPr/>
          <p:nvPr/>
        </p:nvSpPr>
        <p:spPr>
          <a:xfrm>
            <a:off x="231157" y="6984827"/>
            <a:ext cx="7765733" cy="882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Каждый экран разработан с учетом удобства использования и визуальной привлекательности, предоставляя пользователям интуитивно понятный интерфейс для всех основных задач.</a:t>
            </a:r>
            <a:endParaRPr lang="en-US" sz="1550" dirty="0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C58EB550-3A89-47B2-ACD2-2AF04885F350}"/>
              </a:ext>
            </a:extLst>
          </p:cNvPr>
          <p:cNvSpPr/>
          <p:nvPr/>
        </p:nvSpPr>
        <p:spPr>
          <a:xfrm>
            <a:off x="231157" y="2788544"/>
            <a:ext cx="3642717" cy="2178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Корзина с функциями добавления/удаления товаров и оформлением заказа.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Список проектов пользователя.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Функционал создания нового проекта с использованием камеры или галереи.</a:t>
            </a:r>
            <a:endParaRPr lang="en-US" sz="155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9B4706A-A6D8-43B3-AC61-8296754F1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874" y="2689744"/>
            <a:ext cx="1238095" cy="268088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C74B168-2FBE-4902-A913-090D018217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122" y="2689744"/>
            <a:ext cx="1238095" cy="268088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AC489B-3C71-49A0-AE38-AEAE872707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0370" y="2689745"/>
            <a:ext cx="1238095" cy="268088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4C52B6C-EB9B-4EED-BF24-B6737839A1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3618" y="2689744"/>
            <a:ext cx="1238095" cy="381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869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87179" y="731580"/>
            <a:ext cx="6794063" cy="466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Аппаратные Функции и Уведомления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287179" y="1235630"/>
            <a:ext cx="7838123" cy="543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Приложение</a:t>
            </a: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45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активно</a:t>
            </a: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использует аппаратные возможности устройства для расширения функциональности и улучшения пользовательского опыта.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7075361" y="1775381"/>
            <a:ext cx="8775471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Интеграция с Камерой и Галереей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722194" y="2052743"/>
            <a:ext cx="8775471" cy="1255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Использование </a:t>
            </a:r>
            <a:r>
              <a:rPr lang="en-US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камеры</a:t>
            </a:r>
            <a:r>
              <a:rPr lang="en-US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для быстрого создания новых проектов.</a:t>
            </a:r>
            <a:endParaRPr lang="en-US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Доступ к </a:t>
            </a:r>
            <a:r>
              <a:rPr lang="en-US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галерее</a:t>
            </a:r>
            <a:r>
              <a:rPr lang="en-US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устройства для выбора существующих фотографий.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308629" y="3416168"/>
            <a:ext cx="4728192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Локальные Уведомления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0" y="3769675"/>
            <a:ext cx="5036820" cy="1957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Уведомления при </a:t>
            </a:r>
            <a:r>
              <a:rPr lang="en-US" sz="14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неактивности в проекте</a:t>
            </a: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более 3 минут, напоминая о незавершенных задачах.</a:t>
            </a:r>
            <a:endParaRPr lang="en-US" sz="145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Уведомления при </a:t>
            </a:r>
            <a:r>
              <a:rPr lang="en-US" sz="14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возвращении в приложение</a:t>
            </a: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после более чем 1 минуты отсутствия, для вовлечения пользователя.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1050674" y="6928971"/>
            <a:ext cx="7838123" cy="543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Эти функции позволяют приложению эффективно взаимодействовать с пользователем и его окружением, делая работу более продуктивной и удобной.</a:t>
            </a:r>
            <a:endParaRPr lang="en-US" sz="145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AE2ED20-4C9B-46CB-A5FA-F85ECE433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779" y="4896909"/>
            <a:ext cx="4101342" cy="1660068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7CB3A831-74D3-4A91-AB94-CEAAFBBB41C6}"/>
              </a:ext>
            </a:extLst>
          </p:cNvPr>
          <p:cNvSpPr/>
          <p:nvPr/>
        </p:nvSpPr>
        <p:spPr>
          <a:xfrm>
            <a:off x="2439549" y="5410714"/>
            <a:ext cx="2792058" cy="812978"/>
          </a:xfrm>
          <a:prstGeom prst="rect">
            <a:avLst/>
          </a:prstGeom>
          <a:solidFill>
            <a:srgbClr val="EDEF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 b="1" dirty="0">
              <a:solidFill>
                <a:schemeClr val="tx1"/>
              </a:solidFill>
              <a:latin typeface="SF Pro Display" panose="00000900000000000000" pitchFamily="50" charset="0"/>
              <a:ea typeface="SF Pro Display" panose="00000900000000000000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42C838-610F-4086-B988-4A83AFE389DE}"/>
              </a:ext>
            </a:extLst>
          </p:cNvPr>
          <p:cNvSpPr txBox="1"/>
          <p:nvPr/>
        </p:nvSpPr>
        <p:spPr>
          <a:xfrm>
            <a:off x="2394347" y="5472756"/>
            <a:ext cx="3122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b="1" dirty="0">
                <a:latin typeface="SF Pro Display" panose="00000900000000000000" pitchFamily="50" charset="0"/>
                <a:ea typeface="SF Pro Display" panose="00000900000000000000" pitchFamily="50" charset="0"/>
              </a:rPr>
              <a:t>Вы не закончили создание проекта</a:t>
            </a:r>
          </a:p>
          <a:p>
            <a:endParaRPr lang="ru-RU" sz="120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A2E6D48-8033-4871-9D03-39DE36BE2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3858" y="2823980"/>
            <a:ext cx="1426464" cy="4437888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DD2AFB81-9E0D-4CDA-8516-B7BA3E1CD6CB}"/>
              </a:ext>
            </a:extLst>
          </p:cNvPr>
          <p:cNvSpPr/>
          <p:nvPr/>
        </p:nvSpPr>
        <p:spPr>
          <a:xfrm>
            <a:off x="12603637" y="7590116"/>
            <a:ext cx="2026763" cy="554643"/>
          </a:xfrm>
          <a:prstGeom prst="rect">
            <a:avLst/>
          </a:prstGeom>
          <a:solidFill>
            <a:srgbClr val="2C2B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9715" y="1407319"/>
            <a:ext cx="3679984" cy="413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Тестирование Проекта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579715" y="2002631"/>
            <a:ext cx="7984569" cy="458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Для обеспечения высокого качества и стабильности приложения Matule 2026 был применен комплексный подход к тестированию.</a:t>
            </a:r>
            <a:endParaRPr lang="en-US" sz="1300" dirty="0"/>
          </a:p>
        </p:txBody>
      </p:sp>
      <p:sp>
        <p:nvSpPr>
          <p:cNvPr id="5" name="Shape 2"/>
          <p:cNvSpPr/>
          <p:nvPr/>
        </p:nvSpPr>
        <p:spPr>
          <a:xfrm>
            <a:off x="579715" y="2845356"/>
            <a:ext cx="3931801" cy="1850469"/>
          </a:xfrm>
          <a:prstGeom prst="roundRect">
            <a:avLst>
              <a:gd name="adj" fmla="val 5930"/>
            </a:avLst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15" y="2642354"/>
            <a:ext cx="3931801" cy="428506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7132" y="2596991"/>
            <a:ext cx="496848" cy="496848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20349" y="2699980"/>
            <a:ext cx="198715" cy="19871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68191" y="3259336"/>
            <a:ext cx="2549723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Unit-тесты Сетевого Слоя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768191" y="3590568"/>
            <a:ext cx="3554849" cy="9167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Полное покрытие unit-тестами с использованием </a:t>
            </a:r>
            <a:r>
              <a:rPr lang="en-US" sz="13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MockWebServer</a:t>
            </a:r>
            <a:r>
              <a:rPr lang="en-US" sz="13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что гарантирует корректность работы всех API-запросов и обработку ответов.</a:t>
            </a:r>
            <a:endParaRPr lang="en-US" sz="1300" dirty="0"/>
          </a:p>
        </p:txBody>
      </p:sp>
      <p:sp>
        <p:nvSpPr>
          <p:cNvPr id="11" name="Shape 5"/>
          <p:cNvSpPr/>
          <p:nvPr/>
        </p:nvSpPr>
        <p:spPr>
          <a:xfrm>
            <a:off x="4632365" y="2845356"/>
            <a:ext cx="3931920" cy="1850469"/>
          </a:xfrm>
          <a:prstGeom prst="roundRect">
            <a:avLst>
              <a:gd name="adj" fmla="val 5930"/>
            </a:avLst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2365" y="2673429"/>
            <a:ext cx="3931920" cy="397431"/>
          </a:xfrm>
          <a:prstGeom prst="rect">
            <a:avLst/>
          </a:prstGeom>
        </p:spPr>
      </p:pic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9901" y="2596991"/>
            <a:ext cx="496848" cy="496848"/>
          </a:xfrm>
          <a:prstGeom prst="rect">
            <a:avLst/>
          </a:prstGeom>
        </p:spPr>
      </p:pic>
      <p:pic>
        <p:nvPicPr>
          <p:cNvPr id="14" name="Image 6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98967" y="2715280"/>
            <a:ext cx="198715" cy="198715"/>
          </a:xfrm>
          <a:prstGeom prst="rect">
            <a:avLst/>
          </a:prstGeom>
        </p:spPr>
      </p:pic>
      <p:sp>
        <p:nvSpPr>
          <p:cNvPr id="15" name="Text 6"/>
          <p:cNvSpPr/>
          <p:nvPr/>
        </p:nvSpPr>
        <p:spPr>
          <a:xfrm>
            <a:off x="4820841" y="3259336"/>
            <a:ext cx="2283381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UI-тесты Компонентов</a:t>
            </a:r>
            <a:endParaRPr lang="en-US" sz="1600" dirty="0"/>
          </a:p>
        </p:txBody>
      </p:sp>
      <p:sp>
        <p:nvSpPr>
          <p:cNvPr id="16" name="Text 7"/>
          <p:cNvSpPr/>
          <p:nvPr/>
        </p:nvSpPr>
        <p:spPr>
          <a:xfrm>
            <a:off x="4820841" y="3590568"/>
            <a:ext cx="3554968" cy="9167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Автоматизированные тесты для всех компонентов UI-кита, обеспечивающие их правильное отображение и взаимодействие с пользователем.</a:t>
            </a:r>
            <a:endParaRPr lang="en-US" sz="1300" dirty="0"/>
          </a:p>
        </p:txBody>
      </p:sp>
      <p:sp>
        <p:nvSpPr>
          <p:cNvPr id="17" name="Shape 8"/>
          <p:cNvSpPr/>
          <p:nvPr/>
        </p:nvSpPr>
        <p:spPr>
          <a:xfrm>
            <a:off x="579715" y="5065038"/>
            <a:ext cx="7984569" cy="1392079"/>
          </a:xfrm>
          <a:prstGeom prst="roundRect">
            <a:avLst>
              <a:gd name="adj" fmla="val 7882"/>
            </a:avLst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715" y="4898827"/>
            <a:ext cx="7984569" cy="364925"/>
          </a:xfrm>
          <a:prstGeom prst="rect">
            <a:avLst/>
          </a:prstGeom>
        </p:spPr>
      </p:pic>
      <p:pic>
        <p:nvPicPr>
          <p:cNvPr id="19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3576" y="4816673"/>
            <a:ext cx="496848" cy="496848"/>
          </a:xfrm>
          <a:prstGeom prst="rect">
            <a:avLst/>
          </a:prstGeom>
        </p:spPr>
      </p:pic>
      <p:pic>
        <p:nvPicPr>
          <p:cNvPr id="20" name="Image 9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72642" y="4929069"/>
            <a:ext cx="198715" cy="198715"/>
          </a:xfrm>
          <a:prstGeom prst="rect">
            <a:avLst/>
          </a:prstGeom>
        </p:spPr>
      </p:pic>
      <p:sp>
        <p:nvSpPr>
          <p:cNvPr id="21" name="Text 9"/>
          <p:cNvSpPr/>
          <p:nvPr/>
        </p:nvSpPr>
        <p:spPr>
          <a:xfrm>
            <a:off x="768191" y="5479018"/>
            <a:ext cx="2187178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Ручное Тестирование</a:t>
            </a:r>
            <a:endParaRPr lang="en-US" sz="1600" dirty="0"/>
          </a:p>
        </p:txBody>
      </p:sp>
      <p:sp>
        <p:nvSpPr>
          <p:cNvPr id="22" name="Text 10"/>
          <p:cNvSpPr/>
          <p:nvPr/>
        </p:nvSpPr>
        <p:spPr>
          <a:xfrm>
            <a:off x="768191" y="5810250"/>
            <a:ext cx="7607618" cy="458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Тщательное ручное тестирование всех пользовательских сценариев для выявления и устранения возможных ошибок и улучшения UX.</a:t>
            </a:r>
            <a:endParaRPr lang="en-US" sz="1300" dirty="0"/>
          </a:p>
        </p:txBody>
      </p:sp>
      <p:sp>
        <p:nvSpPr>
          <p:cNvPr id="23" name="Text 11"/>
          <p:cNvSpPr/>
          <p:nvPr/>
        </p:nvSpPr>
        <p:spPr>
          <a:xfrm>
            <a:off x="579715" y="6593086"/>
            <a:ext cx="7984569" cy="229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Такой подход позволяет убедиться в надежности каждой части приложения перед его выпуском.</a:t>
            </a:r>
            <a:endParaRPr lang="en-US" sz="1300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9F21291D-26BC-4F83-8848-90BE4A169DAF}"/>
              </a:ext>
            </a:extLst>
          </p:cNvPr>
          <p:cNvSpPr/>
          <p:nvPr/>
        </p:nvSpPr>
        <p:spPr>
          <a:xfrm>
            <a:off x="12603637" y="7590116"/>
            <a:ext cx="2026763" cy="554643"/>
          </a:xfrm>
          <a:prstGeom prst="rect">
            <a:avLst/>
          </a:prstGeom>
          <a:solidFill>
            <a:srgbClr val="2C2B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03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SF Pro Display" panose="00000900000000000000" pitchFamily="50" charset="0"/>
                <a:ea typeface="SF Pro Display" panose="00000900000000000000" pitchFamily="50" charset="0"/>
                <a:cs typeface="Instrument Sans Semi Bold" pitchFamily="34" charset="-120"/>
              </a:rPr>
              <a:t>«</a:t>
            </a:r>
            <a:r>
              <a:rPr lang="ru-RU" sz="4450" dirty="0">
                <a:solidFill>
                  <a:srgbClr val="CBCCCE"/>
                </a:solidFill>
                <a:latin typeface="SF Pro Display" panose="00000900000000000000" pitchFamily="50" charset="0"/>
                <a:ea typeface="SF Pro Display" panose="00000900000000000000" pitchFamily="50" charset="0"/>
                <a:cs typeface="Instrument Sans Semi Bold" pitchFamily="34" charset="-120"/>
              </a:rPr>
              <a:t>Спасибо за внимание</a:t>
            </a:r>
            <a:r>
              <a:rPr lang="en-US" sz="4450" dirty="0">
                <a:solidFill>
                  <a:srgbClr val="CBCCCE"/>
                </a:solidFill>
                <a:latin typeface="SF Pro Display" panose="00000900000000000000" pitchFamily="50" charset="0"/>
                <a:ea typeface="SF Pro Display" panose="00000900000000000000" pitchFamily="50" charset="0"/>
                <a:cs typeface="Instrument Sans Semi Bold" pitchFamily="34" charset="-120"/>
              </a:rPr>
              <a:t>»</a:t>
            </a:r>
            <a:endParaRPr lang="en-US" sz="4450" dirty="0">
              <a:latin typeface="SF Pro Display" panose="00000900000000000000" pitchFamily="50" charset="0"/>
              <a:ea typeface="SF Pro Display" panose="00000900000000000000" pitchFamily="50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01238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828" y="1045369"/>
            <a:ext cx="5138976" cy="516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CBCCCE"/>
                </a:solidFill>
                <a:latin typeface="Instrument Sans Semi Bold" panose="020B0604020202020204" charset="0"/>
                <a:ea typeface="Instrument Sans Semi Bold" pitchFamily="34" charset="-122"/>
                <a:cs typeface="Instrument Sans Semi Bold" pitchFamily="34" charset="-120"/>
              </a:rPr>
              <a:t>Инструменты Разработки</a:t>
            </a:r>
            <a:endParaRPr lang="en-US" sz="3250" dirty="0">
              <a:latin typeface="Instrument Sans Semi Bold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2828" y="1937861"/>
            <a:ext cx="13184743" cy="631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 процессе создания приложения Matule 2026 был использован следующий набор профессиональных инструментов, обеспечивающих эффективность и качество разработки.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2828" y="2780705"/>
            <a:ext cx="516374" cy="51637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74232" y="2780705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Android Studio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474232" y="3216235"/>
            <a:ext cx="3486745" cy="1262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SF Pro Display" panose="00000900000000000000" pitchFamily="50" charset="0"/>
                <a:cs typeface="Instrument Sans Medium" pitchFamily="34" charset="-120"/>
              </a:rPr>
              <a:t>Интегрированная среда разработки (IDE) для создания надежных и производительных Android-приложений.</a:t>
            </a:r>
            <a:endParaRPr lang="en-US" sz="16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96007" y="2780705"/>
            <a:ext cx="516374" cy="51637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947410" y="2780705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Git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5947410" y="3216235"/>
            <a:ext cx="3486864" cy="1262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Распределенная система контроля версий для эффективной командной работы и управления изменениями в коде.</a:t>
            </a:r>
            <a:endParaRPr lang="en-US" sz="16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69304" y="2780705"/>
            <a:ext cx="516374" cy="51637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420707" y="2780705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Figma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10420707" y="3216235"/>
            <a:ext cx="3486864" cy="1578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Инструмент для прототипирования и просмотра макетов пользовательского интерфейса, обеспечивающий точность реализации дизайна.</a:t>
            </a:r>
            <a:endParaRPr lang="en-US" sz="16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2828" y="5170527"/>
            <a:ext cx="516374" cy="51637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474232" y="5170527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Яндекс.Метрика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1474232" y="5606058"/>
            <a:ext cx="3486745" cy="1578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Мощная система аналитики для отслеживания поведения пользователей, оптимизации конверсии и повышения качества приложения.</a:t>
            </a:r>
            <a:endParaRPr lang="en-US" sz="16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6007" y="5170527"/>
            <a:ext cx="516374" cy="51637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947410" y="5170527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RuStore</a:t>
            </a:r>
            <a:endParaRPr lang="en-US" sz="2000" dirty="0"/>
          </a:p>
        </p:txBody>
      </p:sp>
      <p:sp>
        <p:nvSpPr>
          <p:cNvPr id="18" name="Text 11"/>
          <p:cNvSpPr/>
          <p:nvPr/>
        </p:nvSpPr>
        <p:spPr>
          <a:xfrm>
            <a:off x="5947410" y="5606058"/>
            <a:ext cx="3486864" cy="1262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Платформа для публикации и распространения мобильных приложений на территории России.</a:t>
            </a:r>
            <a:endParaRPr lang="en-US" sz="1600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F02AB098-830D-4E6C-B29E-4B9BE81344D2}"/>
              </a:ext>
            </a:extLst>
          </p:cNvPr>
          <p:cNvSpPr/>
          <p:nvPr/>
        </p:nvSpPr>
        <p:spPr>
          <a:xfrm>
            <a:off x="12603637" y="7590116"/>
            <a:ext cx="2026763" cy="554643"/>
          </a:xfrm>
          <a:prstGeom prst="rect">
            <a:avLst/>
          </a:prstGeom>
          <a:solidFill>
            <a:srgbClr val="2C2B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0053" y="938689"/>
            <a:ext cx="4561403" cy="430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Используемые Библиотеки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1380053" y="1629608"/>
            <a:ext cx="11870174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Для обеспечения функциональности, производительности и удобства разработки были выбраны ведущие библиотеки Android-экосистемы.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1380053" y="2018228"/>
            <a:ext cx="5869900" cy="1220391"/>
          </a:xfrm>
          <a:prstGeom prst="roundRect">
            <a:avLst>
              <a:gd name="adj" fmla="val 5921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574840" y="2213015"/>
            <a:ext cx="2150388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Retrofit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1574840" y="2559963"/>
            <a:ext cx="5480328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Типобезопасный HTTP-клиент для Android и Java.</a:t>
            </a:r>
            <a:endParaRPr lang="en-US" sz="1350" dirty="0"/>
          </a:p>
        </p:txBody>
      </p:sp>
      <p:sp>
        <p:nvSpPr>
          <p:cNvPr id="7" name="Shape 5"/>
          <p:cNvSpPr/>
          <p:nvPr/>
        </p:nvSpPr>
        <p:spPr>
          <a:xfrm>
            <a:off x="7380327" y="2018228"/>
            <a:ext cx="5869900" cy="1220391"/>
          </a:xfrm>
          <a:prstGeom prst="roundRect">
            <a:avLst>
              <a:gd name="adj" fmla="val 5921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75113" y="2213015"/>
            <a:ext cx="2949535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OkHttp / Logging Interceptor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575113" y="2559963"/>
            <a:ext cx="5480328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Эффективный HTTP-клиент и перехватчик для логирования сетевых запросов.</a:t>
            </a:r>
            <a:endParaRPr lang="en-US" sz="1350" dirty="0"/>
          </a:p>
        </p:txBody>
      </p:sp>
      <p:sp>
        <p:nvSpPr>
          <p:cNvPr id="10" name="Shape 8"/>
          <p:cNvSpPr/>
          <p:nvPr/>
        </p:nvSpPr>
        <p:spPr>
          <a:xfrm>
            <a:off x="1380053" y="3368993"/>
            <a:ext cx="5869900" cy="1220391"/>
          </a:xfrm>
          <a:prstGeom prst="roundRect">
            <a:avLst>
              <a:gd name="adj" fmla="val 5921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574840" y="3563779"/>
            <a:ext cx="2150388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Gson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1574840" y="3910727"/>
            <a:ext cx="5480328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Библиотека для сериализации и десериализации JSON-объектов.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7380327" y="3368993"/>
            <a:ext cx="5869900" cy="1220391"/>
          </a:xfrm>
          <a:prstGeom prst="roundRect">
            <a:avLst>
              <a:gd name="adj" fmla="val 5921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575113" y="3563779"/>
            <a:ext cx="2150388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MockWebServer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575113" y="3910727"/>
            <a:ext cx="5480328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Инструмент для тестирования сетевого слоя с использованием имитации сервера.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1380053" y="4719757"/>
            <a:ext cx="5869900" cy="1220391"/>
          </a:xfrm>
          <a:prstGeom prst="roundRect">
            <a:avLst>
              <a:gd name="adj" fmla="val 5921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574840" y="4914543"/>
            <a:ext cx="219551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Material Components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1574840" y="5261491"/>
            <a:ext cx="5480328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Готовые UI-компоненты для создания современного и адаптивного интерфейса.</a:t>
            </a:r>
            <a:endParaRPr lang="en-US" sz="1350" dirty="0"/>
          </a:p>
        </p:txBody>
      </p:sp>
      <p:sp>
        <p:nvSpPr>
          <p:cNvPr id="19" name="Shape 17"/>
          <p:cNvSpPr/>
          <p:nvPr/>
        </p:nvSpPr>
        <p:spPr>
          <a:xfrm>
            <a:off x="7380327" y="4719757"/>
            <a:ext cx="5869900" cy="1220391"/>
          </a:xfrm>
          <a:prstGeom prst="roundRect">
            <a:avLst>
              <a:gd name="adj" fmla="val 5921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575113" y="4914543"/>
            <a:ext cx="2150388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Glide / Coil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7575113" y="5261491"/>
            <a:ext cx="5480328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Эффективные библиотеки для асинхронной загрузки и кэширования изображений.</a:t>
            </a:r>
            <a:endParaRPr lang="en-US" sz="1350" dirty="0"/>
          </a:p>
        </p:txBody>
      </p:sp>
      <p:sp>
        <p:nvSpPr>
          <p:cNvPr id="22" name="Shape 20"/>
          <p:cNvSpPr/>
          <p:nvPr/>
        </p:nvSpPr>
        <p:spPr>
          <a:xfrm>
            <a:off x="1380053" y="6070521"/>
            <a:ext cx="5869900" cy="1220391"/>
          </a:xfrm>
          <a:prstGeom prst="roundRect">
            <a:avLst>
              <a:gd name="adj" fmla="val 5921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1574840" y="6265307"/>
            <a:ext cx="2150388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AndroidX Navigation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1574840" y="6612255"/>
            <a:ext cx="5480328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Фреймворк для управления навигацией между различными экранами приложения.</a:t>
            </a:r>
            <a:endParaRPr lang="en-US" sz="1350" dirty="0"/>
          </a:p>
        </p:txBody>
      </p:sp>
      <p:sp>
        <p:nvSpPr>
          <p:cNvPr id="25" name="Shape 23"/>
          <p:cNvSpPr/>
          <p:nvPr/>
        </p:nvSpPr>
        <p:spPr>
          <a:xfrm>
            <a:off x="7380327" y="6070521"/>
            <a:ext cx="5869900" cy="1220391"/>
          </a:xfrm>
          <a:prstGeom prst="roundRect">
            <a:avLst>
              <a:gd name="adj" fmla="val 5921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575113" y="6265307"/>
            <a:ext cx="3157895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DataStore / SharedPreferences</a:t>
            </a:r>
            <a:endParaRPr lang="en-US" sz="1650" dirty="0"/>
          </a:p>
        </p:txBody>
      </p:sp>
      <p:sp>
        <p:nvSpPr>
          <p:cNvPr id="27" name="Text 25"/>
          <p:cNvSpPr/>
          <p:nvPr/>
        </p:nvSpPr>
        <p:spPr>
          <a:xfrm>
            <a:off x="7575113" y="6612255"/>
            <a:ext cx="5480328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Безопасное и асинхронное хранение данных, таких как токены и состояние.</a:t>
            </a:r>
            <a:endParaRPr lang="en-US" sz="1350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CC21215D-2A25-4C65-8125-15E9BC57EAF9}"/>
              </a:ext>
            </a:extLst>
          </p:cNvPr>
          <p:cNvSpPr/>
          <p:nvPr/>
        </p:nvSpPr>
        <p:spPr>
          <a:xfrm>
            <a:off x="12603637" y="7590116"/>
            <a:ext cx="2026763" cy="554643"/>
          </a:xfrm>
          <a:prstGeom prst="rect">
            <a:avLst/>
          </a:prstGeom>
          <a:solidFill>
            <a:srgbClr val="2C2B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8444" y="660916"/>
            <a:ext cx="3847267" cy="465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Архитектура Проекта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888444" y="1432441"/>
            <a:ext cx="12853392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Проект Matule 2026 разработан с использованием чистой архитектуры, обеспечивающей модульность, тестируемость и масштабируемость.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444" y="1875949"/>
            <a:ext cx="12853392" cy="415587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31383" y="4527183"/>
            <a:ext cx="2820237" cy="352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92129" y="4979988"/>
            <a:ext cx="3459491" cy="256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Основной модуль приложения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066280" y="3543234"/>
            <a:ext cx="2820237" cy="35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UIKit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066280" y="3996039"/>
            <a:ext cx="3371750" cy="256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Компоненты интерфейса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831187" y="2647025"/>
            <a:ext cx="2820237" cy="35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Network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191934" y="3099830"/>
            <a:ext cx="3459491" cy="256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Сетевой слой и API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88444" y="6203871"/>
            <a:ext cx="12853392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Такой подход гарантирует: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888444" y="6647378"/>
            <a:ext cx="12853392" cy="921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Чистую архитектуру с четким разделением слоев.</a:t>
            </a:r>
            <a:endParaRPr lang="en-US" sz="145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Разделение ответственности для каждого модуля.</a:t>
            </a:r>
            <a:endParaRPr lang="en-US" sz="145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Переиспользование компонентов и удобство поддержки.</a:t>
            </a:r>
            <a:endParaRPr lang="en-US" sz="145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12D9507D-DB3C-4251-852E-EF80972B5DE9}"/>
              </a:ext>
            </a:extLst>
          </p:cNvPr>
          <p:cNvSpPr/>
          <p:nvPr/>
        </p:nvSpPr>
        <p:spPr>
          <a:xfrm>
            <a:off x="12603637" y="7590116"/>
            <a:ext cx="2026763" cy="554643"/>
          </a:xfrm>
          <a:prstGeom prst="rect">
            <a:avLst/>
          </a:prstGeom>
          <a:solidFill>
            <a:srgbClr val="2C2B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82903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UI-кит (Спринт 1)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1736169"/>
            <a:ext cx="7556421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Модуль </a:t>
            </a:r>
            <a:r>
              <a:rPr lang="en-US" sz="1750" dirty="0">
                <a:solidFill>
                  <a:srgbClr val="CFD0D8"/>
                </a:solidFill>
                <a:highlight>
                  <a:srgbClr val="37373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:uikit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содержит все необходимые компоненты пользовательского интерфейса, разработанные в строгом соответствии с макетами Figma.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1028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Ключевые компоненты: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925014"/>
            <a:ext cx="3501509" cy="24153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TextField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(enabled, error, disabled)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Buttons (primary, secondary, outline)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SearchBar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Product Card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925014"/>
            <a:ext cx="3501509" cy="1689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TabBar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Header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BottomSheet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Select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67476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Для удобства демонстрации и тестирования компонентов был создан </a:t>
            </a: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Storybook</a:t>
            </a: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7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90D5FF5-12FE-4345-B3E1-C37918F84E94}"/>
              </a:ext>
            </a:extLst>
          </p:cNvPr>
          <p:cNvSpPr/>
          <p:nvPr/>
        </p:nvSpPr>
        <p:spPr>
          <a:xfrm>
            <a:off x="12603637" y="7590116"/>
            <a:ext cx="2026763" cy="554643"/>
          </a:xfrm>
          <a:prstGeom prst="rect">
            <a:avLst/>
          </a:prstGeom>
          <a:solidFill>
            <a:srgbClr val="2C2B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029E21F-751E-40C8-B87A-4398DCE0C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9462" y="485089"/>
            <a:ext cx="5371256" cy="68798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9620" y="3388162"/>
            <a:ext cx="5293876" cy="5497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Сетевой Слой (Спринт 2)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769620" y="4257556"/>
            <a:ext cx="13091160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Сетевой слой реализован как отдельный модуль </a:t>
            </a:r>
            <a:r>
              <a:rPr lang="en-US" sz="1700" dirty="0">
                <a:solidFill>
                  <a:srgbClr val="CFD0D8"/>
                </a:solidFill>
                <a:highlight>
                  <a:srgbClr val="37373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:network</a:t>
            </a: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что позволяет изолировать логику взаимодействия с API и обеспечить ее независимость.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69620" y="5213152"/>
            <a:ext cx="13091160" cy="2376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Реализовано </a:t>
            </a:r>
            <a:r>
              <a:rPr lang="en-US" sz="17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14 методов API</a:t>
            </a: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в соответствии с заданием.</a:t>
            </a:r>
            <a:endParaRPr lang="en-US" sz="1700" dirty="0"/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Использование </a:t>
            </a:r>
            <a:r>
              <a:rPr lang="en-US" sz="17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SafeApiCall + NetworkResult</a:t>
            </a: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для унифицированной и надежной обработки ошибок.</a:t>
            </a:r>
            <a:endParaRPr lang="en-US" sz="1700" dirty="0"/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Покрытие тестами с помощью </a:t>
            </a:r>
            <a:r>
              <a:rPr lang="en-US" sz="17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MockWebServer</a:t>
            </a: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что гарантирует стабильность и корректность работы сетевых запросов.</a:t>
            </a:r>
            <a:endParaRPr lang="en-US" sz="1700" dirty="0"/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Принципы </a:t>
            </a:r>
            <a:r>
              <a:rPr lang="en-US" sz="17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SOLID</a:t>
            </a: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и </a:t>
            </a:r>
            <a:r>
              <a:rPr lang="en-US" sz="17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DRY</a:t>
            </a: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(Don't Repeat Yourself) обеспечивают чистоту кода и его легкость в обслуживании.</a:t>
            </a:r>
            <a:endParaRPr lang="en-US" sz="1700" dirty="0"/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Высокий уровень абстракции для удобного расширения и модификации API.</a:t>
            </a:r>
            <a:endParaRPr lang="en-US" sz="17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65B2A18-2AA3-4E93-94E6-F73B9D08A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268266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449EB61-3D92-4874-A10F-C4D2F6CF66AA}"/>
              </a:ext>
            </a:extLst>
          </p:cNvPr>
          <p:cNvSpPr/>
          <p:nvPr/>
        </p:nvSpPr>
        <p:spPr>
          <a:xfrm>
            <a:off x="12603637" y="7590116"/>
            <a:ext cx="2026763" cy="554643"/>
          </a:xfrm>
          <a:prstGeom prst="rect">
            <a:avLst/>
          </a:prstGeom>
          <a:solidFill>
            <a:srgbClr val="2C2B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24364" y="206009"/>
            <a:ext cx="6519029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Экраны Приложения: Пользовательский Ввод (Спринт 3)</a:t>
            </a:r>
            <a:endParaRPr lang="en-US" sz="1800" dirty="0"/>
          </a:p>
        </p:txBody>
      </p:sp>
      <p:sp>
        <p:nvSpPr>
          <p:cNvPr id="4" name="Text 1"/>
          <p:cNvSpPr/>
          <p:nvPr/>
        </p:nvSpPr>
        <p:spPr>
          <a:xfrm>
            <a:off x="324364" y="590581"/>
            <a:ext cx="8099227" cy="284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 рамках третьего спринта была реализована ключевая функциональность для взаимодействия пользователя с приложением, включая процессы входа и регистрации.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324364" y="943601"/>
            <a:ext cx="117277" cy="146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364" y="1127791"/>
            <a:ext cx="8099227" cy="152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56116" y="1414079"/>
            <a:ext cx="1633418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SplashScreen и Начало</a:t>
            </a:r>
            <a:endParaRPr lang="en-US" sz="1150" dirty="0"/>
          </a:p>
        </p:txBody>
      </p:sp>
      <p:sp>
        <p:nvSpPr>
          <p:cNvPr id="8" name="Text 4"/>
          <p:cNvSpPr/>
          <p:nvPr/>
        </p:nvSpPr>
        <p:spPr>
          <a:xfrm>
            <a:off x="356116" y="1633869"/>
            <a:ext cx="8099227" cy="142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Стартовый экран, за которым следует выбор опций Входа или Регистрации.</a:t>
            </a:r>
            <a:endParaRPr lang="en-US" sz="900" dirty="0"/>
          </a:p>
        </p:txBody>
      </p:sp>
      <p:sp>
        <p:nvSpPr>
          <p:cNvPr id="9" name="Text 5"/>
          <p:cNvSpPr/>
          <p:nvPr/>
        </p:nvSpPr>
        <p:spPr>
          <a:xfrm>
            <a:off x="356116" y="1924977"/>
            <a:ext cx="117277" cy="146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9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327" y="3446264"/>
            <a:ext cx="8099227" cy="1524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69619" y="3883461"/>
            <a:ext cx="1467207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Создание Профиля</a:t>
            </a:r>
            <a:endParaRPr lang="en-US" sz="1150" dirty="0"/>
          </a:p>
        </p:txBody>
      </p:sp>
      <p:sp>
        <p:nvSpPr>
          <p:cNvPr id="12" name="Text 7"/>
          <p:cNvSpPr/>
          <p:nvPr/>
        </p:nvSpPr>
        <p:spPr>
          <a:xfrm>
            <a:off x="469619" y="4103250"/>
            <a:ext cx="8099227" cy="142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Шаги по заполнению пользовательских данных и созданию уникального профиля.</a:t>
            </a:r>
            <a:endParaRPr lang="en-US" sz="900" dirty="0"/>
          </a:p>
        </p:txBody>
      </p:sp>
      <p:sp>
        <p:nvSpPr>
          <p:cNvPr id="13" name="Text 8"/>
          <p:cNvSpPr/>
          <p:nvPr/>
        </p:nvSpPr>
        <p:spPr>
          <a:xfrm>
            <a:off x="469619" y="4394358"/>
            <a:ext cx="117277" cy="146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9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327" y="4218623"/>
            <a:ext cx="8099227" cy="15240"/>
          </a:xfrm>
          <a:prstGeom prst="rect">
            <a:avLst/>
          </a:prstGeom>
        </p:spPr>
      </p:pic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327" y="4991100"/>
            <a:ext cx="8099227" cy="15240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724814A1-F372-421E-BB4F-52750B9EF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6128" y="1049855"/>
            <a:ext cx="1219239" cy="2640061"/>
          </a:xfrm>
          <a:prstGeom prst="rect">
            <a:avLst/>
          </a:prstGeom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A8140245-A222-4D56-94B6-7789F4C8DE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8773" y="1057561"/>
            <a:ext cx="1319988" cy="2640060"/>
          </a:xfrm>
          <a:prstGeom prst="rect">
            <a:avLst/>
          </a:prstGeom>
        </p:spPr>
      </p:pic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31717F02-3C6B-4C6E-BC03-3E6939EEE2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9160" y="1049854"/>
            <a:ext cx="1319988" cy="2634989"/>
          </a:xfrm>
          <a:prstGeom prst="rect">
            <a:avLst/>
          </a:prstGeom>
        </p:spPr>
      </p:pic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23EE6289-5617-4460-9120-2269F5871A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8475" y="1049854"/>
            <a:ext cx="1319988" cy="2640061"/>
          </a:xfrm>
          <a:prstGeom prst="rect">
            <a:avLst/>
          </a:prstGeom>
        </p:spPr>
      </p:pic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6EFE4B52-8F5B-4AD7-AA91-0BCB5D3A65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65742" y="4043670"/>
            <a:ext cx="1228638" cy="2634988"/>
          </a:xfrm>
          <a:prstGeom prst="rect">
            <a:avLst/>
          </a:prstGeom>
        </p:spPr>
      </p:pic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2A3F7119-5168-4192-985B-1ABE35DCF0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53087" y="4048220"/>
            <a:ext cx="1228638" cy="2634988"/>
          </a:xfrm>
          <a:prstGeom prst="rect">
            <a:avLst/>
          </a:prstGeom>
        </p:spPr>
      </p:pic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DD32A177-B3B9-42D0-99C0-82B7D3835A3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73669" y="4043670"/>
            <a:ext cx="1238095" cy="2633735"/>
          </a:xfrm>
          <a:prstGeom prst="rect">
            <a:avLst/>
          </a:prstGeom>
        </p:spPr>
      </p:pic>
      <p:pic>
        <p:nvPicPr>
          <p:cNvPr id="55" name="Рисунок 54">
            <a:extLst>
              <a:ext uri="{FF2B5EF4-FFF2-40B4-BE49-F238E27FC236}">
                <a16:creationId xmlns:a16="http://schemas.microsoft.com/office/drawing/2014/main" id="{E402F33C-AC0B-419F-9A56-2350190787C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091053" y="4042417"/>
            <a:ext cx="1238095" cy="2633735"/>
          </a:xfrm>
          <a:prstGeom prst="rect">
            <a:avLst/>
          </a:prstGeom>
        </p:spPr>
      </p:pic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06EE44A9-34C7-4C39-B16B-BF41566CBBB8}"/>
              </a:ext>
            </a:extLst>
          </p:cNvPr>
          <p:cNvSpPr/>
          <p:nvPr/>
        </p:nvSpPr>
        <p:spPr>
          <a:xfrm>
            <a:off x="12603637" y="7590116"/>
            <a:ext cx="2026763" cy="554643"/>
          </a:xfrm>
          <a:prstGeom prst="rect">
            <a:avLst/>
          </a:prstGeom>
          <a:solidFill>
            <a:srgbClr val="2C2B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8" name="Рисунок 57">
            <a:extLst>
              <a:ext uri="{FF2B5EF4-FFF2-40B4-BE49-F238E27FC236}">
                <a16:creationId xmlns:a16="http://schemas.microsoft.com/office/drawing/2014/main" id="{21202353-B6EE-4B6E-A951-F17438A3291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68585" y="4036917"/>
            <a:ext cx="1238095" cy="264629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24364" y="206009"/>
            <a:ext cx="6519029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Экраны Приложения: Пользовательский Ввод (Спринт 3)</a:t>
            </a:r>
            <a:endParaRPr lang="en-US" sz="1800" dirty="0"/>
          </a:p>
        </p:txBody>
      </p:sp>
      <p:sp>
        <p:nvSpPr>
          <p:cNvPr id="4" name="Text 1"/>
          <p:cNvSpPr/>
          <p:nvPr/>
        </p:nvSpPr>
        <p:spPr>
          <a:xfrm>
            <a:off x="324364" y="590581"/>
            <a:ext cx="8099227" cy="284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 рамках третьего спринта была реализована ключевая функциональность для взаимодействия пользователя с приложением, включая процессы входа и регистрации.</a:t>
            </a:r>
            <a:endParaRPr lang="en-US" sz="900" dirty="0"/>
          </a:p>
        </p:txBody>
      </p:sp>
      <p:sp>
        <p:nvSpPr>
          <p:cNvPr id="15" name="Text 9"/>
          <p:cNvSpPr/>
          <p:nvPr/>
        </p:nvSpPr>
        <p:spPr>
          <a:xfrm>
            <a:off x="324364" y="1155397"/>
            <a:ext cx="1467207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Установка Пароля</a:t>
            </a:r>
            <a:endParaRPr lang="en-US" sz="1150" dirty="0"/>
          </a:p>
        </p:txBody>
      </p:sp>
      <p:sp>
        <p:nvSpPr>
          <p:cNvPr id="16" name="Text 10"/>
          <p:cNvSpPr/>
          <p:nvPr/>
        </p:nvSpPr>
        <p:spPr>
          <a:xfrm>
            <a:off x="324364" y="1375186"/>
            <a:ext cx="8099227" cy="142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Процесс создания надежного </a:t>
            </a: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пароля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br>
              <a:rPr lang="ru-RU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для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защиты учетной записи.</a:t>
            </a:r>
            <a:endParaRPr lang="en-US" sz="900" dirty="0"/>
          </a:p>
        </p:txBody>
      </p:sp>
      <p:sp>
        <p:nvSpPr>
          <p:cNvPr id="19" name="Text 12"/>
          <p:cNvSpPr/>
          <p:nvPr/>
        </p:nvSpPr>
        <p:spPr>
          <a:xfrm>
            <a:off x="213625" y="3880417"/>
            <a:ext cx="1467207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Вход в Систему</a:t>
            </a:r>
            <a:endParaRPr lang="en-US" sz="1150" dirty="0"/>
          </a:p>
        </p:txBody>
      </p:sp>
      <p:sp>
        <p:nvSpPr>
          <p:cNvPr id="20" name="Text 13"/>
          <p:cNvSpPr/>
          <p:nvPr/>
        </p:nvSpPr>
        <p:spPr>
          <a:xfrm>
            <a:off x="213625" y="4100207"/>
            <a:ext cx="8099227" cy="142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Возможность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входа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паролю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или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с </a:t>
            </a: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использованием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br>
              <a:rPr lang="ru-RU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биометрических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данных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для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быстрого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9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доступа</a:t>
            </a:r>
            <a:r>
              <a:rPr lang="en-US" sz="9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900" dirty="0"/>
          </a:p>
        </p:txBody>
      </p:sp>
      <p:sp>
        <p:nvSpPr>
          <p:cNvPr id="21" name="Text 14"/>
          <p:cNvSpPr/>
          <p:nvPr/>
        </p:nvSpPr>
        <p:spPr>
          <a:xfrm>
            <a:off x="5218620" y="3752923"/>
            <a:ext cx="8099227" cy="142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Реализованные механизмы включают:</a:t>
            </a:r>
            <a:endParaRPr lang="en-US" sz="2000" dirty="0"/>
          </a:p>
        </p:txBody>
      </p:sp>
      <p:sp>
        <p:nvSpPr>
          <p:cNvPr id="22" name="Text 15"/>
          <p:cNvSpPr/>
          <p:nvPr/>
        </p:nvSpPr>
        <p:spPr>
          <a:xfrm>
            <a:off x="4860480" y="4057053"/>
            <a:ext cx="8099227" cy="1026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Строгая </a:t>
            </a:r>
            <a:r>
              <a:rPr lang="en-US" sz="12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валидация email</a:t>
            </a: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(только a-z, 0-9, .</a:t>
            </a:r>
            <a:r>
              <a:rPr lang="en-US" sz="12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ru</a:t>
            </a: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).</a:t>
            </a:r>
            <a:endParaRPr lang="ru-RU" sz="1200" dirty="0">
              <a:solidFill>
                <a:srgbClr val="CFD0D8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endParaRPr lang="en-US" sz="12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Надежная </a:t>
            </a:r>
            <a:r>
              <a:rPr lang="en-US" sz="12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валидация пароля</a:t>
            </a: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(минимум 8 символов, цифры, спецсимволы, без </a:t>
            </a:r>
            <a:r>
              <a:rPr lang="en-US" sz="12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пробелов</a:t>
            </a: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).</a:t>
            </a:r>
            <a:endParaRPr lang="ru-RU" sz="1200" dirty="0">
              <a:solidFill>
                <a:srgbClr val="CFD0D8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endParaRPr lang="en-US" sz="12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Безопасное </a:t>
            </a:r>
            <a:r>
              <a:rPr lang="en-US" sz="12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сохранение токена</a:t>
            </a: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для поддержания </a:t>
            </a:r>
            <a:r>
              <a:rPr lang="en-US" sz="12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сессии</a:t>
            </a: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ru-RU" sz="1200" dirty="0">
              <a:solidFill>
                <a:srgbClr val="CFD0D8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endParaRPr lang="en-US" sz="12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Уведомления </a:t>
            </a:r>
            <a:r>
              <a:rPr lang="en-US" sz="12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Snackbar</a:t>
            </a: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с ошибками (5 секунд, с кнопкой </a:t>
            </a:r>
            <a:r>
              <a:rPr lang="en-US" sz="12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для</a:t>
            </a: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200" dirty="0" err="1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дополнительного</a:t>
            </a:r>
            <a:endParaRPr lang="ru-RU" sz="1200" dirty="0">
              <a:solidFill>
                <a:srgbClr val="CFD0D8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12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действия).</a:t>
            </a:r>
            <a:endParaRPr lang="en-US" sz="1200" dirty="0"/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06EE44A9-34C7-4C39-B16B-BF41566CBBB8}"/>
              </a:ext>
            </a:extLst>
          </p:cNvPr>
          <p:cNvSpPr/>
          <p:nvPr/>
        </p:nvSpPr>
        <p:spPr>
          <a:xfrm>
            <a:off x="12603637" y="7590116"/>
            <a:ext cx="2026763" cy="554643"/>
          </a:xfrm>
          <a:prstGeom prst="rect">
            <a:avLst/>
          </a:prstGeom>
          <a:solidFill>
            <a:srgbClr val="2C2B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680AEA08-AF37-40B2-98AB-9D4A4C91D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3852" y="824266"/>
            <a:ext cx="1238095" cy="2633735"/>
          </a:xfrm>
          <a:prstGeom prst="rect">
            <a:avLst/>
          </a:prstGeom>
        </p:spPr>
      </p:pic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8E6C51D1-01C3-4650-87A3-1F1D47D97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1236" y="823013"/>
            <a:ext cx="1238095" cy="2633735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B1EE32F2-5B6F-4739-9E0F-046129B4F6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8620" y="810457"/>
            <a:ext cx="1238095" cy="2646291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EFF8D03A-6C7F-41FC-ACEB-148BFA1AB4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6795" y="3599806"/>
            <a:ext cx="1196620" cy="264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756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31159" y="90904"/>
            <a:ext cx="7765733" cy="9846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Экраны Приложения: Основная Функциональность (Спринт 4)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231158" y="1180505"/>
            <a:ext cx="7765733" cy="882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Четвертый спринт был посвящен разработке ключевых экранов приложения, обеспечивающих основной пользовательский опыт, от просмотра товаров до создания проектов.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231158" y="3566854"/>
            <a:ext cx="3642717" cy="1884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Главная страница с акциями и категориями.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Каталог товаров с функцией поиска.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Карточка товара, реализованная как BottomSheet.</a:t>
            </a:r>
            <a:endParaRPr lang="en-US" sz="155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AEC0762-1D68-4773-B9AB-7E10722ADC6A}"/>
              </a:ext>
            </a:extLst>
          </p:cNvPr>
          <p:cNvSpPr/>
          <p:nvPr/>
        </p:nvSpPr>
        <p:spPr>
          <a:xfrm>
            <a:off x="12603637" y="7590116"/>
            <a:ext cx="2026763" cy="554643"/>
          </a:xfrm>
          <a:prstGeom prst="rect">
            <a:avLst/>
          </a:prstGeom>
          <a:solidFill>
            <a:srgbClr val="2C2B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72DF867-17D4-4383-A63F-8A42968B9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024" y="3566380"/>
            <a:ext cx="1238241" cy="268120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772C34E-C184-48BA-84FE-01AC10384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7491" y="3566381"/>
            <a:ext cx="1238241" cy="268120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D1E46B2-27B1-427D-A895-675103FB6D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0958" y="3566381"/>
            <a:ext cx="1238314" cy="26813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907</Words>
  <Application>Microsoft Office PowerPoint</Application>
  <PresentationFormat>Произвольный</PresentationFormat>
  <Paragraphs>130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SF Pro Display</vt:lpstr>
      <vt:lpstr>Instrument Sans Light</vt:lpstr>
      <vt:lpstr>Consolas</vt:lpstr>
      <vt:lpstr>Calibri</vt:lpstr>
      <vt:lpstr>Instrument Sans Semi Bold</vt:lpstr>
      <vt:lpstr>Instrument Sans Medium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User</dc:creator>
  <cp:lastModifiedBy>User</cp:lastModifiedBy>
  <cp:revision>7</cp:revision>
  <dcterms:created xsi:type="dcterms:W3CDTF">2026-02-13T08:32:50Z</dcterms:created>
  <dcterms:modified xsi:type="dcterms:W3CDTF">2026-02-13T10:32:20Z</dcterms:modified>
</cp:coreProperties>
</file>